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15"/>
  </p:notesMasterIdLst>
  <p:sldIdLst>
    <p:sldId id="263" r:id="rId2"/>
    <p:sldId id="273" r:id="rId3"/>
    <p:sldId id="284" r:id="rId4"/>
    <p:sldId id="277" r:id="rId5"/>
    <p:sldId id="285" r:id="rId6"/>
    <p:sldId id="279" r:id="rId7"/>
    <p:sldId id="286" r:id="rId8"/>
    <p:sldId id="280" r:id="rId9"/>
    <p:sldId id="287" r:id="rId10"/>
    <p:sldId id="281" r:id="rId11"/>
    <p:sldId id="274" r:id="rId12"/>
    <p:sldId id="276" r:id="rId13"/>
    <p:sldId id="267" r:id="rId14"/>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D69168EC-30AD-4AC4-A0C3-CF084DF89508}" type="datetimeFigureOut">
              <a:rPr lang="en-US" smtClean="0"/>
              <a:pPr/>
              <a:t>5/28/2014</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B7DA039F-1FB9-4126-9BDA-FFF6AB8CF15F}" type="slidenum">
              <a:rPr lang="en-US" smtClean="0"/>
              <a:pPr/>
              <a:t>‹#›</a:t>
            </a:fld>
            <a:endParaRPr lang="en-US"/>
          </a:p>
        </p:txBody>
      </p:sp>
    </p:spTree>
    <p:extLst>
      <p:ext uri="{BB962C8B-B14F-4D97-AF65-F5344CB8AC3E}">
        <p14:creationId xmlns:p14="http://schemas.microsoft.com/office/powerpoint/2010/main" val="58867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A039F-1FB9-4126-9BDA-FFF6AB8CF15F}" type="slidenum">
              <a:rPr lang="en-US" smtClean="0"/>
              <a:pPr/>
              <a:t>1</a:t>
            </a:fld>
            <a:endParaRPr lang="en-US"/>
          </a:p>
        </p:txBody>
      </p:sp>
    </p:spTree>
    <p:extLst>
      <p:ext uri="{BB962C8B-B14F-4D97-AF65-F5344CB8AC3E}">
        <p14:creationId xmlns:p14="http://schemas.microsoft.com/office/powerpoint/2010/main" val="166669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A039F-1FB9-4126-9BDA-FFF6AB8CF15F}" type="slidenum">
              <a:rPr lang="en-US" smtClean="0"/>
              <a:pPr/>
              <a:t>2</a:t>
            </a:fld>
            <a:endParaRPr lang="en-US"/>
          </a:p>
        </p:txBody>
      </p:sp>
    </p:spTree>
    <p:extLst>
      <p:ext uri="{BB962C8B-B14F-4D97-AF65-F5344CB8AC3E}">
        <p14:creationId xmlns:p14="http://schemas.microsoft.com/office/powerpoint/2010/main" val="348214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A039F-1FB9-4126-9BDA-FFF6AB8CF15F}" type="slidenum">
              <a:rPr lang="en-US" smtClean="0"/>
              <a:pPr/>
              <a:t>4</a:t>
            </a:fld>
            <a:endParaRPr lang="en-US"/>
          </a:p>
        </p:txBody>
      </p:sp>
    </p:spTree>
    <p:extLst>
      <p:ext uri="{BB962C8B-B14F-4D97-AF65-F5344CB8AC3E}">
        <p14:creationId xmlns:p14="http://schemas.microsoft.com/office/powerpoint/2010/main" val="145817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A039F-1FB9-4126-9BDA-FFF6AB8CF15F}" type="slidenum">
              <a:rPr lang="en-US" smtClean="0"/>
              <a:pPr/>
              <a:t>6</a:t>
            </a:fld>
            <a:endParaRPr lang="en-US"/>
          </a:p>
        </p:txBody>
      </p:sp>
    </p:spTree>
    <p:extLst>
      <p:ext uri="{BB962C8B-B14F-4D97-AF65-F5344CB8AC3E}">
        <p14:creationId xmlns:p14="http://schemas.microsoft.com/office/powerpoint/2010/main" val="3926230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A039F-1FB9-4126-9BDA-FFF6AB8CF15F}" type="slidenum">
              <a:rPr lang="en-US" smtClean="0"/>
              <a:pPr/>
              <a:t>8</a:t>
            </a:fld>
            <a:endParaRPr lang="en-US"/>
          </a:p>
        </p:txBody>
      </p:sp>
    </p:spTree>
    <p:extLst>
      <p:ext uri="{BB962C8B-B14F-4D97-AF65-F5344CB8AC3E}">
        <p14:creationId xmlns:p14="http://schemas.microsoft.com/office/powerpoint/2010/main" val="258653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A039F-1FB9-4126-9BDA-FFF6AB8CF15F}" type="slidenum">
              <a:rPr lang="en-US" smtClean="0"/>
              <a:pPr/>
              <a:t>10</a:t>
            </a:fld>
            <a:endParaRPr lang="en-US"/>
          </a:p>
        </p:txBody>
      </p:sp>
    </p:spTree>
    <p:extLst>
      <p:ext uri="{BB962C8B-B14F-4D97-AF65-F5344CB8AC3E}">
        <p14:creationId xmlns:p14="http://schemas.microsoft.com/office/powerpoint/2010/main" val="235819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A039F-1FB9-4126-9BDA-FFF6AB8CF15F}" type="slidenum">
              <a:rPr lang="en-US" smtClean="0"/>
              <a:pPr/>
              <a:t>11</a:t>
            </a:fld>
            <a:endParaRPr lang="en-US"/>
          </a:p>
        </p:txBody>
      </p:sp>
    </p:spTree>
    <p:extLst>
      <p:ext uri="{BB962C8B-B14F-4D97-AF65-F5344CB8AC3E}">
        <p14:creationId xmlns:p14="http://schemas.microsoft.com/office/powerpoint/2010/main" val="25480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A039F-1FB9-4126-9BDA-FFF6AB8CF15F}" type="slidenum">
              <a:rPr lang="en-US" smtClean="0"/>
              <a:pPr/>
              <a:t>12</a:t>
            </a:fld>
            <a:endParaRPr lang="en-US"/>
          </a:p>
        </p:txBody>
      </p:sp>
    </p:spTree>
    <p:extLst>
      <p:ext uri="{BB962C8B-B14F-4D97-AF65-F5344CB8AC3E}">
        <p14:creationId xmlns:p14="http://schemas.microsoft.com/office/powerpoint/2010/main" val="1085836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DA039F-1FB9-4126-9BDA-FFF6AB8CF15F}" type="slidenum">
              <a:rPr lang="en-US" smtClean="0"/>
              <a:pPr/>
              <a:t>13</a:t>
            </a:fld>
            <a:endParaRPr lang="en-US"/>
          </a:p>
        </p:txBody>
      </p:sp>
    </p:spTree>
    <p:extLst>
      <p:ext uri="{BB962C8B-B14F-4D97-AF65-F5344CB8AC3E}">
        <p14:creationId xmlns:p14="http://schemas.microsoft.com/office/powerpoint/2010/main" val="2298784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0E7ACF-9ED2-3C40-A4BF-98180294396F}" type="datetimeFigureOut">
              <a:rPr lang="en-US" smtClean="0"/>
              <a:pPr/>
              <a:t>5/28/2014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D97DDB0-4DC0-D641-8399-99C8E91D47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0E7ACF-9ED2-3C40-A4BF-98180294396F}"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DDB0-4DC0-D641-8399-99C8E91D47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0E7ACF-9ED2-3C40-A4BF-98180294396F}"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DDB0-4DC0-D641-8399-99C8E91D47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0E7ACF-9ED2-3C40-A4BF-98180294396F}"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DDB0-4DC0-D641-8399-99C8E91D47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0E7ACF-9ED2-3C40-A4BF-98180294396F}" type="datetimeFigureOut">
              <a:rPr lang="en-US" smtClean="0"/>
              <a:pPr/>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97DDB0-4DC0-D641-8399-99C8E91D47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0E7ACF-9ED2-3C40-A4BF-98180294396F}"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7DDB0-4DC0-D641-8399-99C8E91D47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0E7ACF-9ED2-3C40-A4BF-98180294396F}" type="datetimeFigureOut">
              <a:rPr lang="en-US" smtClean="0"/>
              <a:pPr/>
              <a:t>5/28/2014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97DDB0-4DC0-D641-8399-99C8E91D47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0E7ACF-9ED2-3C40-A4BF-98180294396F}" type="datetimeFigureOut">
              <a:rPr lang="en-US" smtClean="0"/>
              <a:pPr/>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7DDB0-4DC0-D641-8399-99C8E91D47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E7ACF-9ED2-3C40-A4BF-98180294396F}" type="datetimeFigureOut">
              <a:rPr lang="en-US" smtClean="0"/>
              <a:pPr/>
              <a:t>5/28/2014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97DDB0-4DC0-D641-8399-99C8E91D47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0E7ACF-9ED2-3C40-A4BF-98180294396F}"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97DDB0-4DC0-D641-8399-99C8E91D47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0E7ACF-9ED2-3C40-A4BF-98180294396F}" type="datetimeFigureOut">
              <a:rPr lang="en-US" smtClean="0"/>
              <a:pPr/>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D97DDB0-4DC0-D641-8399-99C8E91D47E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0E7ACF-9ED2-3C40-A4BF-98180294396F}" type="datetimeFigureOut">
              <a:rPr lang="en-US" smtClean="0"/>
              <a:pPr/>
              <a:t>5/28/2014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D97DDB0-4DC0-D641-8399-99C8E91D47E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W_PowerPoint_slide7.jpg"/>
          <p:cNvPicPr>
            <a:picLocks noChangeAspect="1"/>
          </p:cNvPicPr>
          <p:nvPr/>
        </p:nvPicPr>
        <p:blipFill>
          <a:blip r:embed="rId3"/>
          <a:stretch>
            <a:fillRect/>
          </a:stretch>
        </p:blipFill>
        <p:spPr>
          <a:xfrm>
            <a:off x="0" y="0"/>
            <a:ext cx="9144001" cy="6858000"/>
          </a:xfrm>
          <a:prstGeom prst="rect">
            <a:avLst/>
          </a:prstGeom>
        </p:spPr>
      </p:pic>
      <p:sp>
        <p:nvSpPr>
          <p:cNvPr id="4" name="Content Placeholder 3"/>
          <p:cNvSpPr>
            <a:spLocks noGrp="1"/>
          </p:cNvSpPr>
          <p:nvPr>
            <p:ph idx="1"/>
          </p:nvPr>
        </p:nvSpPr>
        <p:spPr>
          <a:xfrm>
            <a:off x="3089564" y="1225118"/>
            <a:ext cx="5597236" cy="5244955"/>
          </a:xfrm>
        </p:spPr>
        <p:txBody>
          <a:bodyPr>
            <a:normAutofit/>
          </a:bodyPr>
          <a:lstStyle/>
          <a:p>
            <a:pPr>
              <a:buNone/>
            </a:pPr>
            <a:endParaRPr lang="en-US" dirty="0" smtClean="0"/>
          </a:p>
          <a:p>
            <a:pPr>
              <a:buNone/>
            </a:pPr>
            <a:endParaRPr lang="en-US" dirty="0" smtClean="0"/>
          </a:p>
          <a:p>
            <a:pPr>
              <a:buNone/>
            </a:pPr>
            <a:r>
              <a:rPr lang="en-US" b="1" dirty="0" smtClean="0"/>
              <a:t>Environmental Regulation and Hydraulic Fracturing in California</a:t>
            </a:r>
          </a:p>
          <a:p>
            <a:pPr>
              <a:buNone/>
            </a:pPr>
            <a:r>
              <a:rPr lang="en-US" dirty="0" smtClean="0"/>
              <a:t>Water Resources Issues</a:t>
            </a:r>
          </a:p>
          <a:p>
            <a:pPr>
              <a:buNone/>
            </a:pPr>
            <a:endParaRPr lang="en-US" dirty="0" smtClean="0"/>
          </a:p>
          <a:p>
            <a:pPr>
              <a:buNone/>
            </a:pPr>
            <a:endParaRPr lang="en-US" dirty="0" smtClean="0"/>
          </a:p>
          <a:p>
            <a:pPr>
              <a:buNone/>
            </a:pPr>
            <a:r>
              <a:rPr lang="en-US" sz="2000" dirty="0" smtClean="0"/>
              <a:t>Tatiana Gaur, Esq.</a:t>
            </a:r>
          </a:p>
          <a:p>
            <a:pPr>
              <a:buNone/>
            </a:pPr>
            <a:r>
              <a:rPr lang="en-US" sz="2000" dirty="0" smtClean="0"/>
              <a:t>Senior Attorney </a:t>
            </a:r>
          </a:p>
          <a:p>
            <a:pPr>
              <a:buNone/>
            </a:pPr>
            <a:r>
              <a:rPr lang="en-US" sz="2000" dirty="0" smtClean="0"/>
              <a:t>Los Angeles Waterkeeper</a:t>
            </a:r>
          </a:p>
          <a:p>
            <a:pPr>
              <a:buNone/>
            </a:pPr>
            <a:r>
              <a:rPr lang="en-US" sz="1600" dirty="0" smtClean="0"/>
              <a:t>tgaur@lawaterkeeper.org	www.lawaterkeeper.org</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079"/>
            <a:ext cx="8229600" cy="487520"/>
          </a:xfrm>
        </p:spPr>
        <p:txBody>
          <a:bodyPr>
            <a:normAutofit fontScale="90000"/>
          </a:bodyPr>
          <a:lstStyle/>
          <a:p>
            <a:pPr algn="ctr"/>
            <a:r>
              <a:rPr lang="en-US" sz="3600" dirty="0" smtClean="0">
                <a:latin typeface="+mn-lt"/>
              </a:rPr>
              <a:t>Regulation of Fracking – State Requirements </a:t>
            </a:r>
            <a:endParaRPr lang="en-US" sz="3600" dirty="0">
              <a:latin typeface="+mn-lt"/>
            </a:endParaRPr>
          </a:p>
        </p:txBody>
      </p:sp>
      <p:sp>
        <p:nvSpPr>
          <p:cNvPr id="5" name="Content Placeholder 4"/>
          <p:cNvSpPr>
            <a:spLocks noGrp="1"/>
          </p:cNvSpPr>
          <p:nvPr>
            <p:ph idx="1"/>
          </p:nvPr>
        </p:nvSpPr>
        <p:spPr>
          <a:xfrm>
            <a:off x="457200" y="1529696"/>
            <a:ext cx="8229600" cy="4389120"/>
          </a:xfrm>
        </p:spPr>
        <p:txBody>
          <a:bodyPr>
            <a:normAutofit fontScale="92500" lnSpcReduction="10000"/>
          </a:bodyPr>
          <a:lstStyle/>
          <a:p>
            <a:pPr lvl="0"/>
            <a:r>
              <a:rPr lang="en-US" dirty="0" smtClean="0"/>
              <a:t>Department of Conservation, Division of Oil, Gas and Geothermal Resources (DOGGR) has primary responsibility for regulating oil and gas activities in California. </a:t>
            </a:r>
          </a:p>
          <a:p>
            <a:pPr lvl="0"/>
            <a:r>
              <a:rPr lang="en-US" dirty="0" smtClean="0"/>
              <a:t>Until 2012, there was minimal regulation and oversight of fracking and well stimulation activities </a:t>
            </a:r>
            <a:r>
              <a:rPr lang="en-US" dirty="0" smtClean="0">
                <a:sym typeface="Wingdings" panose="05000000000000000000" pitchFamily="2" charset="2"/>
              </a:rPr>
              <a:t> no notice, no monitoring or reporting, no permit. </a:t>
            </a:r>
            <a:r>
              <a:rPr lang="en-US" dirty="0" smtClean="0"/>
              <a:t>DOGGR did not even know where and how often fracking occurred in California. MOA with State Water Board regarding regulation of Class II injection wells. </a:t>
            </a:r>
          </a:p>
          <a:p>
            <a:pPr lvl="1"/>
            <a:r>
              <a:rPr lang="en-US" dirty="0" smtClean="0"/>
              <a:t>In December 2012, DOGGR released a discussion draft regulations of hydraulic fracturing. </a:t>
            </a:r>
          </a:p>
          <a:p>
            <a:endParaRPr lang="en-US" dirty="0"/>
          </a:p>
        </p:txBody>
      </p:sp>
      <p:pic>
        <p:nvPicPr>
          <p:cNvPr id="6" name="Content Placeholder 3" descr="LAW Logo_Stacked_Cropped.jpg"/>
          <p:cNvPicPr>
            <a:picLocks noChangeAspect="1"/>
          </p:cNvPicPr>
          <p:nvPr/>
        </p:nvPicPr>
        <p:blipFill>
          <a:blip r:embed="rId3"/>
          <a:stretch>
            <a:fillRect/>
          </a:stretch>
        </p:blipFill>
        <p:spPr>
          <a:xfrm>
            <a:off x="8359204" y="5918816"/>
            <a:ext cx="655192" cy="81156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402"/>
            <a:ext cx="8229600" cy="858382"/>
          </a:xfrm>
        </p:spPr>
        <p:txBody>
          <a:bodyPr>
            <a:normAutofit/>
          </a:bodyPr>
          <a:lstStyle/>
          <a:p>
            <a:pPr algn="ctr"/>
            <a:r>
              <a:rPr lang="en-US" sz="3200" dirty="0">
                <a:latin typeface="+mn-lt"/>
              </a:rPr>
              <a:t>Regulation of Fracking – State Requirements </a:t>
            </a:r>
          </a:p>
        </p:txBody>
      </p:sp>
      <p:pic>
        <p:nvPicPr>
          <p:cNvPr id="4" name="Content Placeholder 3" descr="LAW Logo_Stacked_Cropped.jpg"/>
          <p:cNvPicPr>
            <a:picLocks noChangeAspect="1"/>
          </p:cNvPicPr>
          <p:nvPr/>
        </p:nvPicPr>
        <p:blipFill>
          <a:blip r:embed="rId3"/>
          <a:stretch>
            <a:fillRect/>
          </a:stretch>
        </p:blipFill>
        <p:spPr>
          <a:xfrm>
            <a:off x="8359204" y="5918816"/>
            <a:ext cx="655192" cy="811567"/>
          </a:xfrm>
          <a:prstGeom prst="rect">
            <a:avLst/>
          </a:prstGeom>
        </p:spPr>
      </p:pic>
      <p:sp>
        <p:nvSpPr>
          <p:cNvPr id="3" name="Content Placeholder 2"/>
          <p:cNvSpPr>
            <a:spLocks noGrp="1"/>
          </p:cNvSpPr>
          <p:nvPr>
            <p:ph idx="1"/>
          </p:nvPr>
        </p:nvSpPr>
        <p:spPr>
          <a:xfrm>
            <a:off x="457200" y="1393740"/>
            <a:ext cx="8229600" cy="4389120"/>
          </a:xfrm>
        </p:spPr>
        <p:txBody>
          <a:bodyPr>
            <a:noAutofit/>
          </a:bodyPr>
          <a:lstStyle/>
          <a:p>
            <a:r>
              <a:rPr lang="en-US" sz="1800" dirty="0" smtClean="0"/>
              <a:t>In 2013, SB4 was adopted to improve regulation of fracking and acidizing well treatments</a:t>
            </a:r>
          </a:p>
          <a:p>
            <a:r>
              <a:rPr lang="en-US" sz="1800" b="1" dirty="0" smtClean="0"/>
              <a:t>SB 4 Requirements</a:t>
            </a:r>
          </a:p>
          <a:p>
            <a:pPr lvl="1"/>
            <a:r>
              <a:rPr lang="en-US" sz="1600" dirty="0" smtClean="0"/>
              <a:t>Independent scientific study on well stimulation treatments to evaluate hazards and risks on natural resources and public health and safety - by January 1, 2015</a:t>
            </a:r>
          </a:p>
          <a:p>
            <a:pPr lvl="1"/>
            <a:r>
              <a:rPr lang="en-US" sz="1600" dirty="0" smtClean="0"/>
              <a:t>DOGGR must develop well stimulation treatment regulations by January 1, 2015 </a:t>
            </a:r>
          </a:p>
          <a:p>
            <a:pPr lvl="1"/>
            <a:r>
              <a:rPr lang="en-US" sz="1600" dirty="0" smtClean="0"/>
              <a:t>Permits required for well stimulation</a:t>
            </a:r>
          </a:p>
          <a:p>
            <a:pPr lvl="1"/>
            <a:r>
              <a:rPr lang="en-US" sz="1600" dirty="0" smtClean="0"/>
              <a:t>Notice to public and regulatory agencies – well location; water management plan - anticipated amount and source of water for treatment, disposal method for the wastewater; chemicals in fracking fluid; time period of well treatment; groundwater monitoring plan; estimated amount of treatment-generated waste and disposal method. </a:t>
            </a:r>
          </a:p>
          <a:p>
            <a:pPr lvl="2"/>
            <a:r>
              <a:rPr lang="en-US" sz="1400" dirty="0" smtClean="0"/>
              <a:t>Exemption from public disclosure for chemical constituents claimed to be trade secret</a:t>
            </a:r>
          </a:p>
          <a:p>
            <a:pPr lvl="1"/>
            <a:r>
              <a:rPr lang="en-US" sz="1600" dirty="0" smtClean="0"/>
              <a:t>New agreements with Water Boards, DTSC, Air Boards delineating authority, notification and reporting requirements – January 1, 2015 </a:t>
            </a:r>
          </a:p>
          <a:p>
            <a:pPr lvl="1"/>
            <a:r>
              <a:rPr lang="en-US" sz="1600" dirty="0" smtClean="0"/>
              <a:t>State Water Board must develop groundwater monitoring model criteria by July 2015</a:t>
            </a:r>
            <a:endParaRPr lang="en-US"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58599"/>
            <a:ext cx="8229600" cy="1155669"/>
          </a:xfrm>
        </p:spPr>
        <p:txBody>
          <a:bodyPr>
            <a:normAutofit/>
          </a:bodyPr>
          <a:lstStyle/>
          <a:p>
            <a:pPr algn="ctr"/>
            <a:r>
              <a:rPr lang="en-US" sz="4000" dirty="0" smtClean="0">
                <a:latin typeface="+mn-lt"/>
              </a:rPr>
              <a:t>DOGGR Regulations</a:t>
            </a:r>
            <a:endParaRPr lang="en-US" sz="4000" dirty="0">
              <a:latin typeface="+mn-lt"/>
            </a:endParaRPr>
          </a:p>
        </p:txBody>
      </p:sp>
      <p:sp>
        <p:nvSpPr>
          <p:cNvPr id="13" name="TextBox 12"/>
          <p:cNvSpPr txBox="1"/>
          <p:nvPr/>
        </p:nvSpPr>
        <p:spPr>
          <a:xfrm>
            <a:off x="697832" y="1961147"/>
            <a:ext cx="7267073"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Exempt from regulation certain acid treatments </a:t>
            </a:r>
          </a:p>
          <a:p>
            <a:pPr marL="285750" indent="-285750">
              <a:buFont typeface="Arial" panose="020B0604020202020204" pitchFamily="34" charset="0"/>
              <a:buChar char="•"/>
            </a:pPr>
            <a:r>
              <a:rPr lang="en-US" dirty="0" smtClean="0"/>
              <a:t>Narrow definition of protected water (10,000 mg/L TDS) – should be expanded to include all federal and state waters with beneficial uses, regardless of TDS levels </a:t>
            </a:r>
          </a:p>
          <a:p>
            <a:pPr marL="285750" indent="-285750">
              <a:buFont typeface="Arial" panose="020B0604020202020204" pitchFamily="34" charset="0"/>
              <a:buChar char="•"/>
            </a:pPr>
            <a:r>
              <a:rPr lang="en-US" dirty="0" smtClean="0"/>
              <a:t>Stronger public notice requirements and opportunity for public comment </a:t>
            </a:r>
          </a:p>
          <a:p>
            <a:pPr marL="285750" indent="-285750">
              <a:buFont typeface="Arial" panose="020B0604020202020204" pitchFamily="34" charset="0"/>
              <a:buChar char="•"/>
            </a:pPr>
            <a:r>
              <a:rPr lang="en-US" dirty="0" smtClean="0"/>
              <a:t>Permit application should also include baseline groundwater monitoring data and spill contingency plan to address impacts on water bodies </a:t>
            </a:r>
          </a:p>
          <a:p>
            <a:pPr marL="285750" indent="-285750">
              <a:buFont typeface="Arial" panose="020B0604020202020204" pitchFamily="34" charset="0"/>
              <a:buChar char="•"/>
            </a:pPr>
            <a:r>
              <a:rPr lang="en-US" dirty="0" smtClean="0"/>
              <a:t>Water testing during and after the fracking should be required </a:t>
            </a:r>
          </a:p>
          <a:p>
            <a:pPr marL="285750" indent="-285750">
              <a:buFont typeface="Arial" panose="020B0604020202020204" pitchFamily="34" charset="0"/>
              <a:buChar char="•"/>
            </a:pPr>
            <a:r>
              <a:rPr lang="en-US" dirty="0" smtClean="0"/>
              <a:t>Disclosure of chemicals to be used for fracking 60 days prior </a:t>
            </a:r>
            <a:r>
              <a:rPr lang="en-US" dirty="0" smtClean="0"/>
              <a:t>to </a:t>
            </a:r>
            <a:r>
              <a:rPr lang="en-US" dirty="0" smtClean="0"/>
              <a:t>instead of after well treatment. </a:t>
            </a:r>
          </a:p>
          <a:p>
            <a:pPr marL="285750" indent="-285750">
              <a:buFont typeface="Arial" panose="020B0604020202020204" pitchFamily="34" charset="0"/>
              <a:buChar cha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AW_PowerPoint_slide7.jpg"/>
          <p:cNvPicPr>
            <a:picLocks noChangeAspect="1"/>
          </p:cNvPicPr>
          <p:nvPr/>
        </p:nvPicPr>
        <p:blipFill>
          <a:blip r:embed="rId3"/>
          <a:stretch>
            <a:fillRect/>
          </a:stretch>
        </p:blipFill>
        <p:spPr>
          <a:xfrm>
            <a:off x="0" y="0"/>
            <a:ext cx="9144001" cy="6858000"/>
          </a:xfrm>
          <a:prstGeom prst="rect">
            <a:avLst/>
          </a:prstGeom>
        </p:spPr>
      </p:pic>
      <p:sp>
        <p:nvSpPr>
          <p:cNvPr id="4" name="Content Placeholder 3"/>
          <p:cNvSpPr>
            <a:spLocks noGrp="1"/>
          </p:cNvSpPr>
          <p:nvPr>
            <p:ph idx="1"/>
          </p:nvPr>
        </p:nvSpPr>
        <p:spPr>
          <a:xfrm>
            <a:off x="3089564" y="1953087"/>
            <a:ext cx="5597236" cy="2965142"/>
          </a:xfrm>
        </p:spPr>
        <p:txBody>
          <a:bodyPr>
            <a:normAutofit lnSpcReduction="10000"/>
          </a:bodyPr>
          <a:lstStyle/>
          <a:p>
            <a:pPr>
              <a:buNone/>
            </a:pPr>
            <a:r>
              <a:rPr lang="en-US" sz="2800" dirty="0" smtClean="0"/>
              <a:t>Tatiana Gaur, Esq.</a:t>
            </a:r>
          </a:p>
          <a:p>
            <a:pPr>
              <a:buNone/>
            </a:pPr>
            <a:r>
              <a:rPr lang="en-US" sz="2800" dirty="0" smtClean="0"/>
              <a:t>Senior Attorney </a:t>
            </a:r>
          </a:p>
          <a:p>
            <a:pPr>
              <a:buNone/>
            </a:pPr>
            <a:r>
              <a:rPr lang="en-US" sz="2800" dirty="0" smtClean="0"/>
              <a:t>Los Angeles Waterkeeper</a:t>
            </a:r>
          </a:p>
          <a:p>
            <a:pPr>
              <a:buNone/>
            </a:pPr>
            <a:endParaRPr lang="en-US" sz="2800" dirty="0" smtClean="0"/>
          </a:p>
          <a:p>
            <a:pPr>
              <a:buNone/>
            </a:pPr>
            <a:r>
              <a:rPr lang="en-US" sz="2000" dirty="0" smtClean="0"/>
              <a:t>tgaur@lawaterkeeper.org</a:t>
            </a:r>
          </a:p>
          <a:p>
            <a:pPr>
              <a:buNone/>
            </a:pPr>
            <a:r>
              <a:rPr lang="en-US" sz="2000" dirty="0" smtClean="0"/>
              <a:t>www.lawaterkeeper.org</a:t>
            </a:r>
          </a:p>
          <a:p>
            <a:pPr>
              <a:buNone/>
            </a:pPr>
            <a:r>
              <a:rPr lang="en-US" sz="2000" dirty="0" smtClean="0"/>
              <a:t>310-394-6162 x102</a:t>
            </a:r>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4113660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7103"/>
            <a:ext cx="8229600" cy="464025"/>
          </a:xfrm>
        </p:spPr>
        <p:txBody>
          <a:bodyPr>
            <a:normAutofit fontScale="90000"/>
          </a:bodyPr>
          <a:lstStyle/>
          <a:p>
            <a:pPr algn="ctr"/>
            <a:r>
              <a:rPr lang="en-US" sz="4000" dirty="0" smtClean="0">
                <a:latin typeface="+mn-lt"/>
              </a:rPr>
              <a:t>Fracking – Some basics</a:t>
            </a:r>
            <a:endParaRPr lang="en-US" sz="4000" dirty="0">
              <a:latin typeface="+mn-lt"/>
            </a:endParaRPr>
          </a:p>
        </p:txBody>
      </p:sp>
      <p:sp>
        <p:nvSpPr>
          <p:cNvPr id="3" name="Content Placeholder 2"/>
          <p:cNvSpPr>
            <a:spLocks noGrp="1"/>
          </p:cNvSpPr>
          <p:nvPr>
            <p:ph idx="1"/>
          </p:nvPr>
        </p:nvSpPr>
        <p:spPr>
          <a:xfrm>
            <a:off x="457200" y="1527591"/>
            <a:ext cx="8145379" cy="4797008"/>
          </a:xfrm>
        </p:spPr>
        <p:txBody>
          <a:bodyPr>
            <a:normAutofit fontScale="40000" lnSpcReduction="20000"/>
          </a:bodyPr>
          <a:lstStyle/>
          <a:p>
            <a:r>
              <a:rPr lang="en-US" sz="4500" dirty="0" smtClean="0"/>
              <a:t>Fracking</a:t>
            </a:r>
            <a:r>
              <a:rPr lang="en-US" sz="4500" dirty="0"/>
              <a:t>, or hydraulic fracturing – method of oil stimulation to cause or enhance the production of oil and gas:</a:t>
            </a:r>
          </a:p>
          <a:p>
            <a:pPr lvl="1"/>
            <a:r>
              <a:rPr lang="en-US" sz="3400" dirty="0"/>
              <a:t>Blasting millions of gallons of water, mixed with sand and chemicals, including toxic chemicals,  under high pressure deep into the earth to break up rock formations and allow oil and gas extraction</a:t>
            </a:r>
            <a:r>
              <a:rPr lang="en-US" sz="3400" dirty="0" smtClean="0"/>
              <a:t>.</a:t>
            </a:r>
            <a:endParaRPr lang="en-US" sz="3400" dirty="0"/>
          </a:p>
          <a:p>
            <a:r>
              <a:rPr lang="en-US" sz="4500" dirty="0"/>
              <a:t>Fracking has been reported in at least 10 counties in California, including Los Angeles. Most California fracking is for oil, not gas.</a:t>
            </a:r>
          </a:p>
          <a:p>
            <a:r>
              <a:rPr lang="en-US" sz="4500" dirty="0"/>
              <a:t>Fracking involves the use and production of fluids – </a:t>
            </a:r>
          </a:p>
          <a:p>
            <a:pPr lvl="1"/>
            <a:r>
              <a:rPr lang="en-US" sz="3400" dirty="0"/>
              <a:t>Hydraulic fracturing fluid – fluids mixed with additives used for fracking</a:t>
            </a:r>
          </a:p>
          <a:p>
            <a:pPr lvl="1"/>
            <a:r>
              <a:rPr lang="en-US" sz="3400" dirty="0" err="1"/>
              <a:t>Flowback</a:t>
            </a:r>
            <a:r>
              <a:rPr lang="en-US" sz="3400" dirty="0"/>
              <a:t> fluid – the hydraulic fracturing fluid when it returns to the surface after the pressure is released </a:t>
            </a:r>
          </a:p>
          <a:p>
            <a:pPr lvl="1"/>
            <a:r>
              <a:rPr lang="en-US" sz="3400" dirty="0"/>
              <a:t>Produced water – all wastewater that emerges from the well after production begins</a:t>
            </a:r>
          </a:p>
          <a:p>
            <a:pPr lvl="1"/>
            <a:r>
              <a:rPr lang="en-US" sz="3400" dirty="0"/>
              <a:t>Each of these fluids can contain harmful chemicals such as heavy metals (lead, iron, copper; BTEX compounds; radioactive compounds depending on the shale formation; TSS, oil and grease; VOCs and others) </a:t>
            </a:r>
          </a:p>
          <a:p>
            <a:r>
              <a:rPr lang="en-US" sz="4700" dirty="0"/>
              <a:t>Fracking is a concern because of serious impacts on groundwater and surface water resources. </a:t>
            </a:r>
          </a:p>
          <a:p>
            <a:pPr lvl="1"/>
            <a:r>
              <a:rPr lang="en-US" sz="3400" dirty="0"/>
              <a:t>At least 1000 instances of water contamination caused by fracking and drilling throughout the United States</a:t>
            </a:r>
            <a:r>
              <a:rPr lang="en-US" sz="3400" dirty="0" smtClean="0"/>
              <a:t>.</a:t>
            </a:r>
          </a:p>
          <a:p>
            <a:r>
              <a:rPr lang="en-US" sz="4800" dirty="0" smtClean="0"/>
              <a:t>Other well stimulation techniques – acidizing, gravel packing. </a:t>
            </a:r>
          </a:p>
          <a:p>
            <a:endParaRPr lang="en-US" sz="3600" dirty="0"/>
          </a:p>
        </p:txBody>
      </p:sp>
      <p:pic>
        <p:nvPicPr>
          <p:cNvPr id="4" name="Content Placeholder 3" descr="LAW Logo_Stacked_Cropped.jpg"/>
          <p:cNvPicPr>
            <a:picLocks noChangeAspect="1"/>
          </p:cNvPicPr>
          <p:nvPr/>
        </p:nvPicPr>
        <p:blipFill>
          <a:blip r:embed="rId3"/>
          <a:stretch>
            <a:fillRect/>
          </a:stretch>
        </p:blipFill>
        <p:spPr>
          <a:xfrm>
            <a:off x="8359204" y="5918816"/>
            <a:ext cx="655192" cy="81156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274" y="608554"/>
            <a:ext cx="8006147" cy="701631"/>
          </a:xfrm>
        </p:spPr>
        <p:txBody>
          <a:bodyPr>
            <a:normAutofit/>
          </a:bodyPr>
          <a:lstStyle/>
          <a:p>
            <a:pPr algn="ctr"/>
            <a:r>
              <a:rPr lang="en-US" sz="4000" dirty="0" smtClean="0">
                <a:latin typeface="+mn-lt"/>
              </a:rPr>
              <a:t>MONTEREY SHALE FORMATIONS</a:t>
            </a:r>
            <a:endParaRPr lang="en-US" sz="4000" dirty="0">
              <a:latin typeface="+mn-lt"/>
            </a:endParaRPr>
          </a:p>
        </p:txBody>
      </p:sp>
      <p:pic>
        <p:nvPicPr>
          <p:cNvPr id="4" name="Content Placeholder 3" descr="Monterey shale formation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558" y="1214651"/>
            <a:ext cx="7798492" cy="4408227"/>
          </a:xfrm>
          <a:prstGeom prst="rect">
            <a:avLst/>
          </a:prstGeom>
          <a:noFill/>
          <a:ln>
            <a:noFill/>
          </a:ln>
        </p:spPr>
      </p:pic>
      <p:sp>
        <p:nvSpPr>
          <p:cNvPr id="6" name="TextBox 5"/>
          <p:cNvSpPr txBox="1"/>
          <p:nvPr/>
        </p:nvSpPr>
        <p:spPr>
          <a:xfrm>
            <a:off x="777922" y="5622878"/>
            <a:ext cx="7137779"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US Energy Information Administration reduced by 96% its estimate of recoverable oil from Monterey Shale Oil Formations – from nearly 14 billion barrels to 600 million barrels.  </a:t>
            </a:r>
            <a:endParaRPr lang="en-US" dirty="0"/>
          </a:p>
        </p:txBody>
      </p:sp>
      <p:pic>
        <p:nvPicPr>
          <p:cNvPr id="7" name="Content Placeholder 3" descr="LAW Logo_Stacked_Cropped.jpg"/>
          <p:cNvPicPr>
            <a:picLocks noChangeAspect="1"/>
          </p:cNvPicPr>
          <p:nvPr/>
        </p:nvPicPr>
        <p:blipFill>
          <a:blip r:embed="rId3"/>
          <a:stretch>
            <a:fillRect/>
          </a:stretch>
        </p:blipFill>
        <p:spPr>
          <a:xfrm>
            <a:off x="8359204" y="5918816"/>
            <a:ext cx="655192" cy="811567"/>
          </a:xfrm>
          <a:prstGeom prst="rect">
            <a:avLst/>
          </a:prstGeom>
        </p:spPr>
      </p:pic>
    </p:spTree>
    <p:extLst>
      <p:ext uri="{BB962C8B-B14F-4D97-AF65-F5344CB8AC3E}">
        <p14:creationId xmlns:p14="http://schemas.microsoft.com/office/powerpoint/2010/main" val="3808630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19745"/>
          </a:xfrm>
        </p:spPr>
        <p:txBody>
          <a:bodyPr>
            <a:noAutofit/>
          </a:bodyPr>
          <a:lstStyle/>
          <a:p>
            <a:pPr algn="ctr"/>
            <a:r>
              <a:rPr lang="en-US" sz="4000" dirty="0" smtClean="0">
                <a:latin typeface="+mn-lt"/>
              </a:rPr>
              <a:t>Impacts on Water Resources</a:t>
            </a:r>
            <a:endParaRPr lang="en-US" sz="4000" dirty="0">
              <a:latin typeface="+mn-lt"/>
            </a:endParaRPr>
          </a:p>
        </p:txBody>
      </p:sp>
      <p:sp>
        <p:nvSpPr>
          <p:cNvPr id="3" name="Content Placeholder 2"/>
          <p:cNvSpPr>
            <a:spLocks noGrp="1"/>
          </p:cNvSpPr>
          <p:nvPr>
            <p:ph idx="1"/>
          </p:nvPr>
        </p:nvSpPr>
        <p:spPr>
          <a:xfrm>
            <a:off x="276726" y="1624084"/>
            <a:ext cx="3331250" cy="4379674"/>
          </a:xfrm>
        </p:spPr>
        <p:txBody>
          <a:bodyPr>
            <a:normAutofit fontScale="70000" lnSpcReduction="20000"/>
          </a:bodyPr>
          <a:lstStyle/>
          <a:p>
            <a:r>
              <a:rPr lang="en-US" sz="3400" dirty="0" smtClean="0"/>
              <a:t>Water Supply - fracking is water </a:t>
            </a:r>
            <a:r>
              <a:rPr lang="en-US" sz="3400" dirty="0"/>
              <a:t>i</a:t>
            </a:r>
            <a:r>
              <a:rPr lang="en-US" sz="3400" dirty="0" smtClean="0"/>
              <a:t>ntensive!</a:t>
            </a:r>
          </a:p>
          <a:p>
            <a:r>
              <a:rPr lang="en-US" sz="3400" dirty="0" smtClean="0"/>
              <a:t>Water Quality</a:t>
            </a:r>
          </a:p>
          <a:p>
            <a:pPr lvl="1"/>
            <a:r>
              <a:rPr lang="en-US" sz="2900" dirty="0" smtClean="0"/>
              <a:t>Groundwater impact</a:t>
            </a:r>
            <a:r>
              <a:rPr lang="en-US" sz="2600" dirty="0" smtClean="0"/>
              <a:t>s</a:t>
            </a:r>
          </a:p>
          <a:p>
            <a:pPr lvl="2"/>
            <a:r>
              <a:rPr lang="en-US" sz="2300" dirty="0" smtClean="0"/>
              <a:t>Well integrity failure; spills and leaks of fluids; contamination from underground water injection wells used to dispose waste water</a:t>
            </a:r>
          </a:p>
          <a:p>
            <a:pPr lvl="1"/>
            <a:r>
              <a:rPr lang="en-US" sz="2900" dirty="0" smtClean="0"/>
              <a:t>Surface water impacts</a:t>
            </a:r>
          </a:p>
          <a:p>
            <a:pPr lvl="2"/>
            <a:r>
              <a:rPr lang="en-US" sz="2300" dirty="0" smtClean="0"/>
              <a:t>Improper treatment and/or disposal of fracking fluids; spills and leaks to surface waters</a:t>
            </a:r>
          </a:p>
        </p:txBody>
      </p:sp>
      <p:pic>
        <p:nvPicPr>
          <p:cNvPr id="7" name="Content Placeholder 3" descr="LAW Logo_Stacked_Cropped.jpg"/>
          <p:cNvPicPr>
            <a:picLocks noChangeAspect="1"/>
          </p:cNvPicPr>
          <p:nvPr/>
        </p:nvPicPr>
        <p:blipFill>
          <a:blip r:embed="rId3"/>
          <a:stretch>
            <a:fillRect/>
          </a:stretch>
        </p:blipFill>
        <p:spPr>
          <a:xfrm>
            <a:off x="8359204" y="5918816"/>
            <a:ext cx="655192" cy="811567"/>
          </a:xfrm>
          <a:prstGeom prst="rect">
            <a:avLst/>
          </a:prstGeom>
        </p:spPr>
      </p:pic>
      <p:pic>
        <p:nvPicPr>
          <p:cNvPr id="1026" name="Picture 2" descr="http://upload.wikimedia.org/wikipedia/commons/7/73/Hydraulic_Fracturing-Related_Activiti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7977" y="1726449"/>
            <a:ext cx="5078824" cy="39695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922" y="928048"/>
            <a:ext cx="7608089" cy="668739"/>
          </a:xfrm>
        </p:spPr>
        <p:txBody>
          <a:bodyPr>
            <a:normAutofit fontScale="90000"/>
          </a:bodyPr>
          <a:lstStyle/>
          <a:p>
            <a:pPr algn="ctr"/>
            <a:r>
              <a:rPr lang="en-US" dirty="0" smtClean="0">
                <a:latin typeface="+mn-lt"/>
              </a:rPr>
              <a:t>Los Angeles County Oil Fields</a:t>
            </a:r>
            <a:endParaRPr lang="en-US" dirty="0">
              <a:latin typeface="+mn-lt"/>
            </a:endParaRPr>
          </a:p>
        </p:txBody>
      </p:sp>
      <p:pic>
        <p:nvPicPr>
          <p:cNvPr id="3078" name="Picture 6" descr="http://la.streetsblog.org/wp-content/uploads/2012/10/oilfields-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557" y="1596787"/>
            <a:ext cx="6658131" cy="512064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3" descr="LAW Logo_Stacked_Cropped.jpg"/>
          <p:cNvPicPr>
            <a:picLocks noChangeAspect="1"/>
          </p:cNvPicPr>
          <p:nvPr/>
        </p:nvPicPr>
        <p:blipFill>
          <a:blip r:embed="rId3"/>
          <a:stretch>
            <a:fillRect/>
          </a:stretch>
        </p:blipFill>
        <p:spPr>
          <a:xfrm>
            <a:off x="8349917" y="5905860"/>
            <a:ext cx="655192" cy="811567"/>
          </a:xfrm>
          <a:prstGeom prst="rect">
            <a:avLst/>
          </a:prstGeom>
        </p:spPr>
      </p:pic>
    </p:spTree>
    <p:extLst>
      <p:ext uri="{BB962C8B-B14F-4D97-AF65-F5344CB8AC3E}">
        <p14:creationId xmlns:p14="http://schemas.microsoft.com/office/powerpoint/2010/main" val="283664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0751"/>
            <a:ext cx="8229600" cy="1044327"/>
          </a:xfrm>
        </p:spPr>
        <p:txBody>
          <a:bodyPr>
            <a:noAutofit/>
          </a:bodyPr>
          <a:lstStyle/>
          <a:p>
            <a:pPr algn="ctr"/>
            <a:r>
              <a:rPr lang="en-US" sz="3800" dirty="0" smtClean="0">
                <a:latin typeface="+mn-lt"/>
              </a:rPr>
              <a:t>Well Stimulation and Groundwater in Los Angeles County </a:t>
            </a:r>
            <a:endParaRPr lang="en-US" sz="3800" dirty="0">
              <a:latin typeface="+mn-lt"/>
            </a:endParaRPr>
          </a:p>
        </p:txBody>
      </p:sp>
      <p:sp>
        <p:nvSpPr>
          <p:cNvPr id="3" name="Content Placeholder 2"/>
          <p:cNvSpPr>
            <a:spLocks noGrp="1"/>
          </p:cNvSpPr>
          <p:nvPr>
            <p:ph idx="1"/>
          </p:nvPr>
        </p:nvSpPr>
        <p:spPr/>
        <p:txBody>
          <a:bodyPr/>
          <a:lstStyle/>
          <a:p>
            <a:pPr marL="0" indent="0">
              <a:buNone/>
            </a:pPr>
            <a:endParaRPr lang="en-US" dirty="0" smtClean="0"/>
          </a:p>
          <a:p>
            <a:endParaRPr lang="en-US" dirty="0"/>
          </a:p>
        </p:txBody>
      </p:sp>
      <p:pic>
        <p:nvPicPr>
          <p:cNvPr id="5" name="Content Placeholder 3" descr="LAW Logo_Stacked_Cropped.jpg"/>
          <p:cNvPicPr>
            <a:picLocks noChangeAspect="1"/>
          </p:cNvPicPr>
          <p:nvPr/>
        </p:nvPicPr>
        <p:blipFill>
          <a:blip r:embed="rId3"/>
          <a:stretch>
            <a:fillRect/>
          </a:stretch>
        </p:blipFill>
        <p:spPr>
          <a:xfrm>
            <a:off x="8192831" y="5439269"/>
            <a:ext cx="655192" cy="8115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040" y="1935480"/>
            <a:ext cx="8503920" cy="34300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7828"/>
          </a:xfrm>
        </p:spPr>
        <p:txBody>
          <a:bodyPr>
            <a:normAutofit fontScale="90000"/>
          </a:bodyPr>
          <a:lstStyle/>
          <a:p>
            <a:pPr algn="ctr"/>
            <a:r>
              <a:rPr lang="en-US" dirty="0" smtClean="0">
                <a:latin typeface="+mn-lt"/>
              </a:rPr>
              <a:t>LA County Water Resources</a:t>
            </a:r>
            <a:endParaRPr lang="en-US" dirty="0">
              <a:latin typeface="+mn-lt"/>
            </a:endParaRPr>
          </a:p>
        </p:txBody>
      </p:sp>
      <p:sp>
        <p:nvSpPr>
          <p:cNvPr id="3" name="Content Placeholder 2"/>
          <p:cNvSpPr>
            <a:spLocks noGrp="1"/>
          </p:cNvSpPr>
          <p:nvPr>
            <p:ph idx="1"/>
          </p:nvPr>
        </p:nvSpPr>
        <p:spPr>
          <a:xfrm>
            <a:off x="457200" y="1491916"/>
            <a:ext cx="8229600" cy="4389120"/>
          </a:xfrm>
        </p:spPr>
        <p:txBody>
          <a:bodyPr>
            <a:normAutofit lnSpcReduction="10000"/>
          </a:bodyPr>
          <a:lstStyle/>
          <a:p>
            <a:r>
              <a:rPr lang="en-US" dirty="0" smtClean="0"/>
              <a:t>Impaired Surface Waters – Ballona Creek, LA River and tributaries, San Gabriel River, Santa Clara River, coastal waters, including San Pedro Bay, LA/LB Harbor and Santa Monica Bay</a:t>
            </a:r>
          </a:p>
          <a:p>
            <a:endParaRPr lang="en-US" dirty="0" smtClean="0"/>
          </a:p>
          <a:p>
            <a:r>
              <a:rPr lang="en-US" dirty="0" smtClean="0"/>
              <a:t>Groundwater – four groundwater basins: Santa Monica, Hollywood, West Coast and Central Basin; all, except a small portion in West Coast Basin underlying El Segundo seaward of the basin’s seawater intrusion and the Ports of LA and Long Beach, are designated as existing municipal and domestic water supply. </a:t>
            </a:r>
          </a:p>
          <a:p>
            <a:endParaRPr lang="en-US" dirty="0" smtClean="0"/>
          </a:p>
        </p:txBody>
      </p:sp>
      <p:pic>
        <p:nvPicPr>
          <p:cNvPr id="4" name="Content Placeholder 3" descr="LAW Logo_Stacked_Cropped.jpg"/>
          <p:cNvPicPr>
            <a:picLocks noChangeAspect="1"/>
          </p:cNvPicPr>
          <p:nvPr/>
        </p:nvPicPr>
        <p:blipFill>
          <a:blip r:embed="rId2"/>
          <a:stretch>
            <a:fillRect/>
          </a:stretch>
        </p:blipFill>
        <p:spPr>
          <a:xfrm>
            <a:off x="8359204" y="5918816"/>
            <a:ext cx="655192" cy="811567"/>
          </a:xfrm>
          <a:prstGeom prst="rect">
            <a:avLst/>
          </a:prstGeom>
        </p:spPr>
      </p:pic>
    </p:spTree>
    <p:extLst>
      <p:ext uri="{BB962C8B-B14F-4D97-AF65-F5344CB8AC3E}">
        <p14:creationId xmlns:p14="http://schemas.microsoft.com/office/powerpoint/2010/main" val="3280486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1018"/>
            <a:ext cx="8229600" cy="583291"/>
          </a:xfrm>
        </p:spPr>
        <p:txBody>
          <a:bodyPr>
            <a:normAutofit fontScale="90000"/>
          </a:bodyPr>
          <a:lstStyle/>
          <a:p>
            <a:pPr algn="ctr"/>
            <a:r>
              <a:rPr lang="en-US" sz="4000" dirty="0" smtClean="0">
                <a:latin typeface="+mn-lt"/>
              </a:rPr>
              <a:t>Regulation of fracking – Federal Requirements</a:t>
            </a:r>
            <a:endParaRPr lang="en-US" sz="4000" dirty="0">
              <a:latin typeface="+mn-lt"/>
            </a:endParaRPr>
          </a:p>
        </p:txBody>
      </p:sp>
      <p:pic>
        <p:nvPicPr>
          <p:cNvPr id="6" name="Content Placeholder 3" descr="LAW Logo_Stacked_Cropped.jpg"/>
          <p:cNvPicPr>
            <a:picLocks noChangeAspect="1"/>
          </p:cNvPicPr>
          <p:nvPr/>
        </p:nvPicPr>
        <p:blipFill>
          <a:blip r:embed="rId3"/>
          <a:stretch>
            <a:fillRect/>
          </a:stretch>
        </p:blipFill>
        <p:spPr>
          <a:xfrm>
            <a:off x="8359204" y="5918816"/>
            <a:ext cx="655192" cy="811567"/>
          </a:xfrm>
          <a:prstGeom prst="rect">
            <a:avLst/>
          </a:prstGeom>
        </p:spPr>
      </p:pic>
      <p:sp>
        <p:nvSpPr>
          <p:cNvPr id="7" name="Content Placeholder 6"/>
          <p:cNvSpPr>
            <a:spLocks noGrp="1"/>
          </p:cNvSpPr>
          <p:nvPr>
            <p:ph idx="1"/>
          </p:nvPr>
        </p:nvSpPr>
        <p:spPr>
          <a:xfrm>
            <a:off x="445168" y="1609982"/>
            <a:ext cx="8229600" cy="4631437"/>
          </a:xfrm>
        </p:spPr>
        <p:txBody>
          <a:bodyPr>
            <a:normAutofit fontScale="92500" lnSpcReduction="10000"/>
          </a:bodyPr>
          <a:lstStyle/>
          <a:p>
            <a:r>
              <a:rPr lang="en-US" dirty="0" smtClean="0"/>
              <a:t>Clean Water Act - regulates discharges of pollutants from point sources into waters of the US</a:t>
            </a:r>
          </a:p>
          <a:p>
            <a:pPr lvl="1"/>
            <a:r>
              <a:rPr lang="en-US" dirty="0" smtClean="0"/>
              <a:t>Discharges of fracking wastewater from oil and gas production point sources into surface waters are prohibited – 40 C.F.R. § 435.32.</a:t>
            </a:r>
          </a:p>
          <a:p>
            <a:pPr lvl="1"/>
            <a:r>
              <a:rPr lang="en-US" dirty="0" smtClean="0"/>
              <a:t>Discharges of fracking waste water to waste treatment plants (“indirect discharges”) are subject to pretreatment requirements - </a:t>
            </a:r>
            <a:r>
              <a:rPr lang="en-US" dirty="0"/>
              <a:t>40 C.F.R. § </a:t>
            </a:r>
            <a:r>
              <a:rPr lang="en-US" dirty="0" smtClean="0"/>
              <a:t>403.3(i).</a:t>
            </a:r>
          </a:p>
          <a:p>
            <a:pPr lvl="1"/>
            <a:r>
              <a:rPr lang="en-US" dirty="0" smtClean="0"/>
              <a:t>Discharges of storm water associated with oil and gas drilling and production activities are exempt from CWA regulation</a:t>
            </a:r>
          </a:p>
          <a:p>
            <a:pPr lvl="2"/>
            <a:r>
              <a:rPr lang="en-US" dirty="0" smtClean="0"/>
              <a:t>The Energy Policy Act of 2005 expanded the exemption to include storm water discharges from oil and gas construction activities (i.e. fracking) </a:t>
            </a:r>
            <a:r>
              <a:rPr lang="en-US" b="1" u="sng" dirty="0" smtClean="0"/>
              <a:t>BUT</a:t>
            </a:r>
            <a:r>
              <a:rPr lang="en-US" dirty="0" smtClean="0"/>
              <a:t> the EPA rule implementing the exemption was declared unlawful and vacated. </a:t>
            </a:r>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a:latin typeface="+mn-lt"/>
              </a:rPr>
              <a:t>Regulation of fracking – Federal Requirements</a:t>
            </a:r>
          </a:p>
        </p:txBody>
      </p:sp>
      <p:sp>
        <p:nvSpPr>
          <p:cNvPr id="3" name="Content Placeholder 2"/>
          <p:cNvSpPr>
            <a:spLocks noGrp="1"/>
          </p:cNvSpPr>
          <p:nvPr>
            <p:ph idx="1"/>
          </p:nvPr>
        </p:nvSpPr>
        <p:spPr/>
        <p:txBody>
          <a:bodyPr>
            <a:normAutofit fontScale="92500" lnSpcReduction="20000"/>
          </a:bodyPr>
          <a:lstStyle/>
          <a:p>
            <a:r>
              <a:rPr lang="en-US" dirty="0" smtClean="0"/>
              <a:t>Safe Drinking Water Act </a:t>
            </a:r>
          </a:p>
          <a:p>
            <a:pPr lvl="1"/>
            <a:r>
              <a:rPr lang="en-US" dirty="0" smtClean="0"/>
              <a:t>Injection of wastewater regulated by EPA’s Underground Injection Control program (UIC) to protect underground sources of drinking water. </a:t>
            </a:r>
          </a:p>
          <a:p>
            <a:pPr lvl="1"/>
            <a:r>
              <a:rPr lang="en-US" dirty="0" smtClean="0"/>
              <a:t>EPA did not classify oil and gas wastewater as hazardous and injection wells associated with this type of wastewater are designated as Class II (more relaxed controls than Class I wells)</a:t>
            </a:r>
          </a:p>
          <a:p>
            <a:pPr lvl="1"/>
            <a:r>
              <a:rPr lang="en-US" dirty="0" smtClean="0"/>
              <a:t>Further, injection of wastewater for disposal is regulated by SDWA while injection of fluids and propping agents for the purpose of oil and gas production (i.e. fracking) is not regulated by the UIC as Class II well, except when diesel fuels are used in fracking fluids (exemption in 2005 Energy Policy Act)</a:t>
            </a:r>
          </a:p>
          <a:p>
            <a:pPr lvl="1"/>
            <a:endParaRPr lang="en-US" dirty="0" smtClean="0"/>
          </a:p>
          <a:p>
            <a:pPr lvl="1"/>
            <a:endParaRPr lang="en-US" dirty="0" smtClean="0"/>
          </a:p>
          <a:p>
            <a:pPr lvl="1"/>
            <a:endParaRPr lang="en-US" dirty="0" smtClean="0"/>
          </a:p>
          <a:p>
            <a:pPr lvl="1"/>
            <a:endParaRPr lang="en-US" dirty="0"/>
          </a:p>
        </p:txBody>
      </p:sp>
      <p:pic>
        <p:nvPicPr>
          <p:cNvPr id="4" name="Content Placeholder 3" descr="LAW Logo_Stacked_Cropped.jpg"/>
          <p:cNvPicPr>
            <a:picLocks noChangeAspect="1"/>
          </p:cNvPicPr>
          <p:nvPr/>
        </p:nvPicPr>
        <p:blipFill>
          <a:blip r:embed="rId2"/>
          <a:stretch>
            <a:fillRect/>
          </a:stretch>
        </p:blipFill>
        <p:spPr>
          <a:xfrm>
            <a:off x="8359204" y="5918816"/>
            <a:ext cx="655192" cy="811567"/>
          </a:xfrm>
          <a:prstGeom prst="rect">
            <a:avLst/>
          </a:prstGeom>
        </p:spPr>
      </p:pic>
    </p:spTree>
    <p:extLst>
      <p:ext uri="{BB962C8B-B14F-4D97-AF65-F5344CB8AC3E}">
        <p14:creationId xmlns:p14="http://schemas.microsoft.com/office/powerpoint/2010/main" val="22310882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464646"/>
      </a:dk2>
      <a:lt2>
        <a:srgbClr val="D2EDF4"/>
      </a:lt2>
      <a:accent1>
        <a:srgbClr val="21798F"/>
      </a:accent1>
      <a:accent2>
        <a:srgbClr val="0F5666"/>
      </a:accent2>
      <a:accent3>
        <a:srgbClr val="21798F"/>
      </a:accent3>
      <a:accent4>
        <a:srgbClr val="39639D"/>
      </a:accent4>
      <a:accent5>
        <a:srgbClr val="474B78"/>
      </a:accent5>
      <a:accent6>
        <a:srgbClr val="7D3C4A"/>
      </a:accent6>
      <a:hlink>
        <a:srgbClr val="FF8119"/>
      </a:hlink>
      <a:folHlink>
        <a:srgbClr val="44B9E8"/>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88A099B3AFB54D885BA7C54CA43035" ma:contentTypeVersion="3" ma:contentTypeDescription="Create a new document." ma:contentTypeScope="" ma:versionID="666d37cd8eae84888fbd416ba2e73418">
  <xsd:schema xmlns:xsd="http://www.w3.org/2001/XMLSchema" xmlns:xs="http://www.w3.org/2001/XMLSchema" xmlns:p="http://schemas.microsoft.com/office/2006/metadata/properties" xmlns:ns2="2d8c4b88-99e6-4e86-8d7d-c742e2d9b8d2" targetNamespace="http://schemas.microsoft.com/office/2006/metadata/properties" ma:root="true" ma:fieldsID="49d5abeb8e36dfe226415733ac78a5cd" ns2:_="">
    <xsd:import namespace="2d8c4b88-99e6-4e86-8d7d-c742e2d9b8d2"/>
    <xsd:element name="properties">
      <xsd:complexType>
        <xsd:sequence>
          <xsd:element name="documentManagement">
            <xsd:complexType>
              <xsd:all>
                <xsd:element ref="ns2:MediaServiceMetadata" minOccurs="0"/>
                <xsd:element ref="ns2:MediaServiceFast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8c4b88-99e6-4e86-8d7d-c742e2d9b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4A8D43-ABDF-492E-9775-162290246DDD}"/>
</file>

<file path=customXml/itemProps2.xml><?xml version="1.0" encoding="utf-8"?>
<ds:datastoreItem xmlns:ds="http://schemas.openxmlformats.org/officeDocument/2006/customXml" ds:itemID="{95392789-205C-48DC-BFA4-0E10F4FC0ED4}"/>
</file>

<file path=customXml/itemProps3.xml><?xml version="1.0" encoding="utf-8"?>
<ds:datastoreItem xmlns:ds="http://schemas.openxmlformats.org/officeDocument/2006/customXml" ds:itemID="{D404F72E-3693-49E1-A51E-C79E7873638A}"/>
</file>

<file path=docProps/app.xml><?xml version="1.0" encoding="utf-8"?>
<Properties xmlns="http://schemas.openxmlformats.org/officeDocument/2006/extended-properties" xmlns:vt="http://schemas.openxmlformats.org/officeDocument/2006/docPropsVTypes">
  <Template/>
  <TotalTime>3655</TotalTime>
  <Words>1065</Words>
  <Application>Microsoft Office PowerPoint</Application>
  <PresentationFormat>On-screen Show (4:3)</PresentationFormat>
  <Paragraphs>87</Paragraphs>
  <Slides>13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Constantia</vt:lpstr>
      <vt:lpstr>Wingdings</vt:lpstr>
      <vt:lpstr>Wingdings 2</vt:lpstr>
      <vt:lpstr>Flow</vt:lpstr>
      <vt:lpstr>PowerPoint Presentation</vt:lpstr>
      <vt:lpstr>Fracking – Some basics</vt:lpstr>
      <vt:lpstr>MONTEREY SHALE FORMATIONS</vt:lpstr>
      <vt:lpstr>Impacts on Water Resources</vt:lpstr>
      <vt:lpstr>Los Angeles County Oil Fields</vt:lpstr>
      <vt:lpstr>Well Stimulation and Groundwater in Los Angeles County </vt:lpstr>
      <vt:lpstr>LA County Water Resources</vt:lpstr>
      <vt:lpstr>Regulation of fracking – Federal Requirements</vt:lpstr>
      <vt:lpstr>Regulation of fracking – Federal Requirements</vt:lpstr>
      <vt:lpstr>Regulation of Fracking – State Requirements </vt:lpstr>
      <vt:lpstr>Regulation of Fracking – State Requirements </vt:lpstr>
      <vt:lpstr>DOGGR Regulations</vt:lpstr>
      <vt:lpstr>PowerPoint Presentation</vt:lpstr>
    </vt:vector>
  </TitlesOfParts>
  <Company>Kiner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乩歫椠䱡畳椀㸲㻸ꔿ㌋䬮ꍰ䞮誀圇짗꾬钒붤鏊꣊㥊揤鞁</dc:creator>
  <cp:lastModifiedBy>Tatiana Gaur</cp:lastModifiedBy>
  <cp:revision>266</cp:revision>
  <cp:lastPrinted>2014-05-28T18:37:59Z</cp:lastPrinted>
  <dcterms:created xsi:type="dcterms:W3CDTF">2012-05-14T19:57:39Z</dcterms:created>
  <dcterms:modified xsi:type="dcterms:W3CDTF">2014-05-28T18:42:43Z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0x010100AF88A099B3AFB54D885BA7C54CA43035</vt:lpwstr>
  </property>
</Properties>
</file>